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4" r:id="rId1"/>
  </p:sldMasterIdLst>
  <p:notesMasterIdLst>
    <p:notesMasterId r:id="rId31"/>
  </p:notesMasterIdLst>
  <p:handoutMasterIdLst>
    <p:handoutMasterId r:id="rId32"/>
  </p:handoutMasterIdLst>
  <p:sldIdLst>
    <p:sldId id="259" r:id="rId2"/>
    <p:sldId id="315" r:id="rId3"/>
    <p:sldId id="346" r:id="rId4"/>
    <p:sldId id="347" r:id="rId5"/>
    <p:sldId id="364" r:id="rId6"/>
    <p:sldId id="365" r:id="rId7"/>
    <p:sldId id="366" r:id="rId8"/>
    <p:sldId id="367" r:id="rId9"/>
    <p:sldId id="368" r:id="rId10"/>
    <p:sldId id="370" r:id="rId11"/>
    <p:sldId id="369" r:id="rId12"/>
    <p:sldId id="372" r:id="rId13"/>
    <p:sldId id="371" r:id="rId14"/>
    <p:sldId id="378" r:id="rId15"/>
    <p:sldId id="373" r:id="rId16"/>
    <p:sldId id="374" r:id="rId17"/>
    <p:sldId id="376" r:id="rId18"/>
    <p:sldId id="375" r:id="rId19"/>
    <p:sldId id="377" r:id="rId20"/>
    <p:sldId id="383" r:id="rId21"/>
    <p:sldId id="380" r:id="rId22"/>
    <p:sldId id="386" r:id="rId23"/>
    <p:sldId id="379" r:id="rId24"/>
    <p:sldId id="381" r:id="rId25"/>
    <p:sldId id="382" r:id="rId26"/>
    <p:sldId id="385" r:id="rId27"/>
    <p:sldId id="384" r:id="rId28"/>
    <p:sldId id="387" r:id="rId29"/>
    <p:sldId id="341" r:id="rId30"/>
  </p:sldIdLst>
  <p:sldSz cx="9144000" cy="5143500" type="screen16x9"/>
  <p:notesSz cx="6858000" cy="9144000"/>
  <p:embeddedFontLst>
    <p:embeddedFont>
      <p:font typeface="Bebas Neue" panose="020B0604020202020204" charset="0"/>
      <p:regular r:id="rId33"/>
    </p:embeddedFont>
    <p:embeddedFont>
      <p:font typeface="Catamaran" panose="020B0604020202020204" charset="0"/>
      <p:regular r:id="rId34"/>
      <p:bold r:id="rId35"/>
    </p:embeddedFont>
    <p:embeddedFont>
      <p:font typeface="Quantico" panose="020B0604020202020204" charset="0"/>
      <p:regular r:id="rId36"/>
      <p:bold r:id="rId37"/>
      <p:italic r:id="rId38"/>
      <p:boldItalic r:id="rId39"/>
    </p:embeddedFont>
    <p:embeddedFont>
      <p:font typeface="Teko" panose="020B0604020202020204" charset="0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DDD9D2-42F7-4910-B388-722DB4BA0296}">
  <a:tblStyle styleId="{1EDDD9D2-42F7-4910-B388-722DB4BA02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245" autoAdjust="0"/>
  </p:normalViewPr>
  <p:slideViewPr>
    <p:cSldViewPr snapToGrid="0">
      <p:cViewPr varScale="1">
        <p:scale>
          <a:sx n="89" d="100"/>
          <a:sy n="89" d="100"/>
        </p:scale>
        <p:origin x="624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604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0A4679-58E7-5AF0-EA64-CAB5F765B1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9BCF7B-84F9-CBF8-51A8-5F0C80E76A2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944F2E-8013-44B6-A7E8-DFBD1E0BFC14}" type="datetimeFigureOut">
              <a:rPr lang="fr-FR" smtClean="0"/>
              <a:t>11/10/2023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ED912-3FEB-EA46-9956-43D08FD406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1D6DDE-2CD3-5AB2-CA0A-91EED334F8B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00F2BF-E63F-41B1-AEC9-7E4B0082DA8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0442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7193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994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34519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5704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123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74228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4868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62261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03734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771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48096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0014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77689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82282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1945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1791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76204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85854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42315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1670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8875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720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9629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080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9457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955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4253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1989f454a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1989f454a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1955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1101000" y="539500"/>
            <a:ext cx="3852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"/>
          </p:nvPr>
        </p:nvSpPr>
        <p:spPr>
          <a:xfrm>
            <a:off x="1066800" y="1615000"/>
            <a:ext cx="3852000" cy="3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2" hasCustomPrompt="1"/>
          </p:nvPr>
        </p:nvSpPr>
        <p:spPr>
          <a:xfrm>
            <a:off x="4948250" y="1223975"/>
            <a:ext cx="731400" cy="7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3"/>
          </p:nvPr>
        </p:nvSpPr>
        <p:spPr>
          <a:xfrm>
            <a:off x="1066800" y="1225017"/>
            <a:ext cx="38520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200" b="1"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4"/>
          </p:nvPr>
        </p:nvSpPr>
        <p:spPr>
          <a:xfrm>
            <a:off x="1066800" y="2445956"/>
            <a:ext cx="3852000" cy="3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5" hasCustomPrompt="1"/>
          </p:nvPr>
        </p:nvSpPr>
        <p:spPr>
          <a:xfrm>
            <a:off x="4948250" y="2062050"/>
            <a:ext cx="731400" cy="7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6"/>
          </p:nvPr>
        </p:nvSpPr>
        <p:spPr>
          <a:xfrm>
            <a:off x="1066800" y="2053951"/>
            <a:ext cx="38520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200" b="1"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7"/>
          </p:nvPr>
        </p:nvSpPr>
        <p:spPr>
          <a:xfrm>
            <a:off x="1066800" y="3293178"/>
            <a:ext cx="3852000" cy="3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8" hasCustomPrompt="1"/>
          </p:nvPr>
        </p:nvSpPr>
        <p:spPr>
          <a:xfrm>
            <a:off x="4948250" y="2900125"/>
            <a:ext cx="731400" cy="7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9"/>
          </p:nvPr>
        </p:nvSpPr>
        <p:spPr>
          <a:xfrm>
            <a:off x="1066800" y="2902441"/>
            <a:ext cx="38520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200" b="1"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3"/>
          </p:nvPr>
        </p:nvSpPr>
        <p:spPr>
          <a:xfrm>
            <a:off x="1066800" y="4128938"/>
            <a:ext cx="3852000" cy="3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4" hasCustomPrompt="1"/>
          </p:nvPr>
        </p:nvSpPr>
        <p:spPr>
          <a:xfrm>
            <a:off x="4948250" y="3738200"/>
            <a:ext cx="731400" cy="7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5"/>
          </p:nvPr>
        </p:nvSpPr>
        <p:spPr>
          <a:xfrm>
            <a:off x="1066800" y="3738200"/>
            <a:ext cx="38520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200" b="1"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951D77-70B9-8D46-E77C-29A66DED72E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4F09910-6F87-4C14-9138-04D2DA86697A}" type="datetime1">
              <a:rPr lang="fr-FR" smtClean="0"/>
              <a:t>11/10/2023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E9C536-73F6-C945-C4FA-10390E62904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FD8BBF3E-2EF9-CE85-205C-ACACFC837FBA}"/>
              </a:ext>
            </a:extLst>
          </p:cNvPr>
          <p:cNvSpPr txBox="1">
            <a:spLocks/>
          </p:cNvSpPr>
          <p:nvPr userDrawn="1"/>
        </p:nvSpPr>
        <p:spPr>
          <a:xfrm>
            <a:off x="6918393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BF587CF5-DB53-4C84-A24D-ABB1E68D30BC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-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17750" y="539496"/>
            <a:ext cx="770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antico"/>
              <a:buNone/>
              <a:defRPr sz="3200" b="1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●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○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■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●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○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■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●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○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Char char="■"/>
              <a:defRPr sz="15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5250D-75A0-FBFA-12A8-DC67027F09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87CF5-DB53-4C84-A24D-ABB1E68D30BC}" type="slidenum">
              <a:rPr lang="fr-FR" smtClean="0"/>
              <a:t>‹#›</a:t>
            </a:fld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CE1009-7BA4-47FD-03CF-F403B241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61D7A-9752-4E42-B2FC-412315CF1195}" type="datetime1">
              <a:rPr lang="fr-FR" smtClean="0"/>
              <a:t>11/10/2023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693B1B-B649-8031-ED25-0FFF9295A4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u-west-3.console.aws.amazon.com/emr/home?region=eu-west-3#/cluster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2"/>
          <p:cNvSpPr txBox="1">
            <a:spLocks noGrp="1"/>
          </p:cNvSpPr>
          <p:nvPr>
            <p:ph type="subTitle" idx="3"/>
          </p:nvPr>
        </p:nvSpPr>
        <p:spPr>
          <a:xfrm>
            <a:off x="266700" y="2125267"/>
            <a:ext cx="8610600" cy="28610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fr-FR" dirty="0"/>
              <a:t>Introduction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endParaRPr lang="fr-FR" dirty="0"/>
          </a:p>
          <a:p>
            <a:pPr indent="-457200" algn="l">
              <a:buFont typeface="Teko"/>
              <a:buAutoNum type="arabicParenR"/>
            </a:pPr>
            <a:r>
              <a:rPr lang="fr-FR" dirty="0"/>
              <a:t>La révolution Map/Reduce</a:t>
            </a:r>
          </a:p>
          <a:p>
            <a:pPr indent="-457200" algn="l">
              <a:buFont typeface="Teko"/>
              <a:buAutoNum type="arabicParenR"/>
            </a:pPr>
            <a:endParaRPr lang="en" dirty="0"/>
          </a:p>
          <a:p>
            <a:pPr indent="-457200" algn="l">
              <a:buFont typeface="Teko"/>
              <a:buAutoNum type="arabicParenR"/>
            </a:pPr>
            <a:r>
              <a:rPr lang="fr-FR" dirty="0"/>
              <a:t>Environnement Big Data (IAM + S3 + EMR)</a:t>
            </a:r>
          </a:p>
          <a:p>
            <a:pPr indent="-457200" algn="l">
              <a:buFont typeface="Teko"/>
              <a:buAutoNum type="arabicParenR"/>
            </a:pPr>
            <a:endParaRPr lang="fr-FR" dirty="0"/>
          </a:p>
          <a:p>
            <a:pPr indent="-457200" algn="l">
              <a:buFont typeface="Teko"/>
              <a:buAutoNum type="arabicParenR"/>
            </a:pPr>
            <a:r>
              <a:rPr lang="fr-FR" dirty="0"/>
              <a:t>Chaîne de traitement des images</a:t>
            </a:r>
          </a:p>
          <a:p>
            <a:pPr indent="-457200" algn="l">
              <a:buFont typeface="Teko"/>
              <a:buAutoNum type="arabicParenR"/>
            </a:pPr>
            <a:endParaRPr lang="fr-FR" dirty="0"/>
          </a:p>
          <a:p>
            <a:pPr indent="-457200" algn="l">
              <a:buFont typeface="Teko"/>
              <a:buAutoNum type="arabicParenR"/>
            </a:pPr>
            <a:r>
              <a:rPr lang="fr-FR" dirty="0"/>
              <a:t>Démonstration d’exécution des scripts sur le Cloud</a:t>
            </a:r>
          </a:p>
          <a:p>
            <a:pPr indent="-457200" algn="l">
              <a:buFont typeface="Teko"/>
              <a:buAutoNum type="arabicParenR"/>
            </a:pPr>
            <a:endParaRPr lang="fr-FR" dirty="0"/>
          </a:p>
          <a:p>
            <a:pPr indent="-457200" algn="l">
              <a:buFont typeface="Teko"/>
              <a:buAutoNum type="arabicParenR"/>
            </a:pPr>
            <a:r>
              <a:rPr lang="fr-FR" dirty="0"/>
              <a:t>Synthèse et conclusion</a:t>
            </a:r>
          </a:p>
          <a:p>
            <a:pPr marL="0" indent="0" algn="l"/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343312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Projet n°8 : Déployez un modèle dans le cloud</a:t>
            </a:r>
            <a:endParaRPr lang="fr-FR" sz="28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2) La révolution Map/Reduce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Spark (2014) - Architecture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48844E25-CBFB-47A0-A0FE-BBA2BA436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7609" y="939052"/>
            <a:ext cx="5384006" cy="258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392;p42">
            <a:extLst>
              <a:ext uri="{FF2B5EF4-FFF2-40B4-BE49-F238E27FC236}">
                <a16:creationId xmlns:a16="http://schemas.microsoft.com/office/drawing/2014/main" id="{4BF37774-91EC-4D55-BB67-D7D88B00702B}"/>
              </a:ext>
            </a:extLst>
          </p:cNvPr>
          <p:cNvSpPr txBox="1">
            <a:spLocks/>
          </p:cNvSpPr>
          <p:nvPr/>
        </p:nvSpPr>
        <p:spPr>
          <a:xfrm>
            <a:off x="257175" y="3613843"/>
            <a:ext cx="9008483" cy="174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algn="l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Cluster manager:</a:t>
            </a: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 Instancie les différents </a:t>
            </a:r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workers</a:t>
            </a:r>
            <a:endParaRPr lang="fr-FR" b="0" dirty="0">
              <a:latin typeface="Catamaran" panose="020B0604020202020204" charset="0"/>
              <a:cs typeface="Catamaran" panose="020B0604020202020204" charset="0"/>
            </a:endParaRPr>
          </a:p>
          <a:p>
            <a:pPr algn="l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Workers:</a:t>
            </a: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 Instancient un </a:t>
            </a:r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executor</a:t>
            </a:r>
            <a:endParaRPr lang="fr-FR" b="0" dirty="0">
              <a:latin typeface="Catamaran" panose="020B0604020202020204" charset="0"/>
              <a:cs typeface="Catamaran" panose="020B0604020202020204" charset="0"/>
            </a:endParaRPr>
          </a:p>
          <a:p>
            <a:pPr algn="l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Executors:</a:t>
            </a: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 Chargés d'exécuter les différentes tâches de calculs</a:t>
            </a:r>
          </a:p>
          <a:p>
            <a:pPr algn="l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Driver:</a:t>
            </a: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 Chargé de répartir les tâches sur les différents </a:t>
            </a:r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executors</a:t>
            </a:r>
            <a:endParaRPr lang="fr-FR" b="0" dirty="0">
              <a:latin typeface="Catamaran" panose="020B0604020202020204" charset="0"/>
              <a:cs typeface="Catamar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2445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2) La révolution Map/Reduce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Spark (2014) – RDD (Resilient Distributed Datasets)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7170" name="Picture 2" descr="Image">
            <a:extLst>
              <a:ext uri="{FF2B5EF4-FFF2-40B4-BE49-F238E27FC236}">
                <a16:creationId xmlns:a16="http://schemas.microsoft.com/office/drawing/2014/main" id="{048A8DB4-93A5-4085-86BF-2E1633078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06" y="2571750"/>
            <a:ext cx="7443788" cy="197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392;p42">
            <a:extLst>
              <a:ext uri="{FF2B5EF4-FFF2-40B4-BE49-F238E27FC236}">
                <a16:creationId xmlns:a16="http://schemas.microsoft.com/office/drawing/2014/main" id="{92C50B5D-E6E9-4471-882E-E71F6E7BFE74}"/>
              </a:ext>
            </a:extLst>
          </p:cNvPr>
          <p:cNvSpPr txBox="1">
            <a:spLocks/>
          </p:cNvSpPr>
          <p:nvPr/>
        </p:nvSpPr>
        <p:spPr>
          <a:xfrm>
            <a:off x="225029" y="939052"/>
            <a:ext cx="8722122" cy="174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algn="ctr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RDD = Pointeur vers un fichier</a:t>
            </a:r>
          </a:p>
          <a:p>
            <a:pPr algn="l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Transformation:</a:t>
            </a: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 Permet de passer d’un RDD à un autre</a:t>
            </a:r>
          </a:p>
          <a:p>
            <a:pPr algn="l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Lazy evaluator:</a:t>
            </a: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 L’évaluation s’effectue uniquement après une action</a:t>
            </a:r>
          </a:p>
          <a:p>
            <a:pPr algn="l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Resilient :</a:t>
            </a: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 Un RDD peut être régénéré à partir de ses RDD parents</a:t>
            </a:r>
          </a:p>
        </p:txBody>
      </p:sp>
      <p:sp>
        <p:nvSpPr>
          <p:cNvPr id="9" name="Google Shape;392;p42">
            <a:extLst>
              <a:ext uri="{FF2B5EF4-FFF2-40B4-BE49-F238E27FC236}">
                <a16:creationId xmlns:a16="http://schemas.microsoft.com/office/drawing/2014/main" id="{F9CC38AD-91DA-4ED2-97D9-949C8089720D}"/>
              </a:ext>
            </a:extLst>
          </p:cNvPr>
          <p:cNvSpPr txBox="1">
            <a:spLocks/>
          </p:cNvSpPr>
          <p:nvPr/>
        </p:nvSpPr>
        <p:spPr>
          <a:xfrm>
            <a:off x="1902198" y="4586702"/>
            <a:ext cx="5339603" cy="510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algn="l"/>
            <a:r>
              <a:rPr lang="fr-FR" b="0" i="1" dirty="0">
                <a:latin typeface="Catamaran" panose="020B0604020202020204" charset="0"/>
                <a:cs typeface="Catamaran" panose="020B0604020202020204" charset="0"/>
              </a:rPr>
              <a:t>Exemple de DAG (Directed Acrylic Graph)</a:t>
            </a:r>
          </a:p>
        </p:txBody>
      </p:sp>
    </p:spTree>
    <p:extLst>
      <p:ext uri="{BB962C8B-B14F-4D97-AF65-F5344CB8AC3E}">
        <p14:creationId xmlns:p14="http://schemas.microsoft.com/office/powerpoint/2010/main" val="2291462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3) Environnement Big Data (IAM + S3 + EMR)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IASS ou PAAS?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8" name="Google Shape;392;p42">
            <a:extLst>
              <a:ext uri="{FF2B5EF4-FFF2-40B4-BE49-F238E27FC236}">
                <a16:creationId xmlns:a16="http://schemas.microsoft.com/office/drawing/2014/main" id="{6A38761E-9F9A-42E5-8655-26F9B7D88724}"/>
              </a:ext>
            </a:extLst>
          </p:cNvPr>
          <p:cNvSpPr txBox="1">
            <a:spLocks/>
          </p:cNvSpPr>
          <p:nvPr/>
        </p:nvSpPr>
        <p:spPr>
          <a:xfrm>
            <a:off x="210939" y="939052"/>
            <a:ext cx="8722122" cy="174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algn="ctr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 IAAS (Infrastructure AS A Service)</a:t>
            </a:r>
          </a:p>
          <a:p>
            <a:pPr marL="476250" indent="-342900" algn="l">
              <a:buFontTx/>
              <a:buChar char="-"/>
            </a:pP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Les serveurs sont vierges</a:t>
            </a:r>
          </a:p>
          <a:p>
            <a:pPr marL="476250" indent="-342900" algn="l">
              <a:buFontTx/>
              <a:buChar char="-"/>
            </a:pP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On doit installer nous-mêmes tous les outils pour notre script (Spark, Java, Python, Jupyter...)</a:t>
            </a:r>
          </a:p>
          <a:p>
            <a:pPr marL="476250" indent="-342900" algn="l">
              <a:buFontTx/>
              <a:buChar char="-"/>
            </a:pPr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Inconvénient: </a:t>
            </a: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Chronophage</a:t>
            </a:r>
          </a:p>
          <a:p>
            <a:pPr marL="476250" indent="-342900" algn="l">
              <a:buFontTx/>
              <a:buChar char="-"/>
            </a:pPr>
            <a:endParaRPr lang="fr-FR" b="0" dirty="0">
              <a:latin typeface="Catamaran" panose="020B0604020202020204" charset="0"/>
              <a:cs typeface="Catamaran" panose="020B0604020202020204" charset="0"/>
            </a:endParaRPr>
          </a:p>
          <a:p>
            <a:pPr algn="ctr"/>
            <a:r>
              <a:rPr lang="fr-FR" dirty="0">
                <a:latin typeface="Catamaran" panose="020B0604020202020204" charset="0"/>
                <a:cs typeface="Catamaran" panose="020B0604020202020204" charset="0"/>
              </a:rPr>
              <a:t> PAAS (Platform AS A Service)</a:t>
            </a:r>
          </a:p>
          <a:p>
            <a:pPr marL="476250" indent="-342900" algn="l">
              <a:buFontTx/>
              <a:buChar char="-"/>
            </a:pP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Les Frameworks importants sont déjà installés</a:t>
            </a:r>
          </a:p>
          <a:p>
            <a:pPr marL="476250" indent="-342900" algn="l">
              <a:buFontTx/>
              <a:buChar char="-"/>
            </a:pP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Les patchs de sécurité sont automatiquement mis à jour</a:t>
            </a:r>
          </a:p>
          <a:p>
            <a:pPr marL="476250" indent="-342900" algn="l">
              <a:buFontTx/>
              <a:buChar char="-"/>
            </a:pPr>
            <a:r>
              <a:rPr lang="fr-FR" b="0" dirty="0">
                <a:latin typeface="Catamaran" panose="020B0604020202020204" charset="0"/>
                <a:cs typeface="Catamaran" panose="020B0604020202020204" charset="0"/>
              </a:rPr>
              <a:t>Plus facile de cloner ses clusters</a:t>
            </a:r>
          </a:p>
        </p:txBody>
      </p:sp>
      <p:sp>
        <p:nvSpPr>
          <p:cNvPr id="9" name="Google Shape;392;p42">
            <a:extLst>
              <a:ext uri="{FF2B5EF4-FFF2-40B4-BE49-F238E27FC236}">
                <a16:creationId xmlns:a16="http://schemas.microsoft.com/office/drawing/2014/main" id="{B5CE2798-9616-4A4C-A2CB-C59600A8B70A}"/>
              </a:ext>
            </a:extLst>
          </p:cNvPr>
          <p:cNvSpPr txBox="1">
            <a:spLocks/>
          </p:cNvSpPr>
          <p:nvPr/>
        </p:nvSpPr>
        <p:spPr>
          <a:xfrm>
            <a:off x="1034164" y="4524706"/>
            <a:ext cx="7061813" cy="81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300" b="0" i="1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La solution PAAS fut choisie pour ce projet avec AWS</a:t>
            </a:r>
          </a:p>
        </p:txBody>
      </p:sp>
    </p:spTree>
    <p:extLst>
      <p:ext uri="{BB962C8B-B14F-4D97-AF65-F5344CB8AC3E}">
        <p14:creationId xmlns:p14="http://schemas.microsoft.com/office/powerpoint/2010/main" val="1955384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3) Environnement Big Data (IAM + S3 + EMR)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Amazon IAM (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Identity and Access Management) – Autorisations Utilisateur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49AE32-552F-4CBD-8A49-C9815EA2D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082" y="1055650"/>
            <a:ext cx="5802106" cy="3977122"/>
          </a:xfrm>
          <a:prstGeom prst="rect">
            <a:avLst/>
          </a:prstGeom>
        </p:spPr>
      </p:pic>
      <p:sp>
        <p:nvSpPr>
          <p:cNvPr id="12" name="Google Shape;392;p42">
            <a:extLst>
              <a:ext uri="{FF2B5EF4-FFF2-40B4-BE49-F238E27FC236}">
                <a16:creationId xmlns:a16="http://schemas.microsoft.com/office/drawing/2014/main" id="{0CFEA3E1-D1DD-4718-9BB7-E81E358F6DAD}"/>
              </a:ext>
            </a:extLst>
          </p:cNvPr>
          <p:cNvSpPr txBox="1">
            <a:spLocks/>
          </p:cNvSpPr>
          <p:nvPr/>
        </p:nvSpPr>
        <p:spPr>
          <a:xfrm>
            <a:off x="6125766" y="2145837"/>
            <a:ext cx="2950584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3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Autorisations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3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Tout type de manipulation dans les buckets S3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3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422527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3) Environnement Big Data (IAM + S3 + EMR)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Amazon IAM (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Identity and Access Management) – Configuration AWS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12" name="Google Shape;392;p42">
            <a:extLst>
              <a:ext uri="{FF2B5EF4-FFF2-40B4-BE49-F238E27FC236}">
                <a16:creationId xmlns:a16="http://schemas.microsoft.com/office/drawing/2014/main" id="{0CFEA3E1-D1DD-4718-9BB7-E81E358F6DAD}"/>
              </a:ext>
            </a:extLst>
          </p:cNvPr>
          <p:cNvSpPr txBox="1">
            <a:spLocks/>
          </p:cNvSpPr>
          <p:nvPr/>
        </p:nvSpPr>
        <p:spPr>
          <a:xfrm>
            <a:off x="305618" y="2535173"/>
            <a:ext cx="8411660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3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Paire de clés: </a:t>
            </a:r>
            <a:r>
              <a:rPr lang="fr-FR" sz="23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Permet de sécuriser l’accès à la connexion Utilisateur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3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3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eu-west-3: </a:t>
            </a:r>
            <a:r>
              <a:rPr lang="fr-FR" sz="23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Serveurs à Paris -&gt; Respecte le </a:t>
            </a:r>
            <a:r>
              <a:rPr lang="fr-FR" sz="23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RGPD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30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3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RGPD: </a:t>
            </a:r>
            <a:r>
              <a:rPr lang="fr-FR" sz="23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Règlement Général sur la Protection des Données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3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	-&gt; Nous oblige à utiliser des serveurs en Europe uniquement</a:t>
            </a:r>
          </a:p>
        </p:txBody>
      </p:sp>
      <p:pic>
        <p:nvPicPr>
          <p:cNvPr id="10242" name="Picture 2" descr="xurtLtE.png">
            <a:extLst>
              <a:ext uri="{FF2B5EF4-FFF2-40B4-BE49-F238E27FC236}">
                <a16:creationId xmlns:a16="http://schemas.microsoft.com/office/drawing/2014/main" id="{473ABE55-D613-45C2-9C14-6FEE5FBEA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618" y="1133781"/>
            <a:ext cx="8532763" cy="1143627"/>
          </a:xfrm>
          <a:prstGeom prst="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3867787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3) Environnement Big Data (IAM + S3 + EMR)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Amazon S3 (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Simple Storage Service)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2290" name="Picture 2" descr="image.png">
            <a:extLst>
              <a:ext uri="{FF2B5EF4-FFF2-40B4-BE49-F238E27FC236}">
                <a16:creationId xmlns:a16="http://schemas.microsoft.com/office/drawing/2014/main" id="{1D6B73F3-3557-40FA-B8C2-3F1346125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07" y="1092994"/>
            <a:ext cx="7520435" cy="3487341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010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3) Environnement Big Data (IAM + S3 + EMR)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Amazon EMR (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Elastic MapReduce) – Frameworks à choisir 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3314" name="Picture 2" descr="image.png">
            <a:extLst>
              <a:ext uri="{FF2B5EF4-FFF2-40B4-BE49-F238E27FC236}">
                <a16:creationId xmlns:a16="http://schemas.microsoft.com/office/drawing/2014/main" id="{3A12C8D8-7C73-4E64-A8C6-D40AF96FBC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83" y="1143000"/>
            <a:ext cx="5416808" cy="3664744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392;p42">
            <a:extLst>
              <a:ext uri="{FF2B5EF4-FFF2-40B4-BE49-F238E27FC236}">
                <a16:creationId xmlns:a16="http://schemas.microsoft.com/office/drawing/2014/main" id="{3AF31CA7-D064-4943-A6BD-AFE9F27D8B6D}"/>
              </a:ext>
            </a:extLst>
          </p:cNvPr>
          <p:cNvSpPr txBox="1">
            <a:spLocks/>
          </p:cNvSpPr>
          <p:nvPr/>
        </p:nvSpPr>
        <p:spPr>
          <a:xfrm>
            <a:off x="5915026" y="1038853"/>
            <a:ext cx="3079173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TensorFlow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Pour utiliser un modèle de classification d’images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Spark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Pour utiliser un kernel PySpark (calculs distribués)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JupyterHub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Pour manipuler des Notebooks directement chez AWS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581915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3) Environnement Big Data (IAM + S3 + EMR)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Amazon EMR (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Elastic MapReduce) – Bootstrapping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7" name="Google Shape;392;p42">
            <a:extLst>
              <a:ext uri="{FF2B5EF4-FFF2-40B4-BE49-F238E27FC236}">
                <a16:creationId xmlns:a16="http://schemas.microsoft.com/office/drawing/2014/main" id="{3AF31CA7-D064-4943-A6BD-AFE9F27D8B6D}"/>
              </a:ext>
            </a:extLst>
          </p:cNvPr>
          <p:cNvSpPr txBox="1">
            <a:spLocks/>
          </p:cNvSpPr>
          <p:nvPr/>
        </p:nvSpPr>
        <p:spPr>
          <a:xfrm>
            <a:off x="21324" y="878118"/>
            <a:ext cx="9101351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D’autres packages doivent être installés pour le bon fonctionnement des scripts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531EB802-5C5A-4AAE-BB9C-B59A2058E0E9}"/>
              </a:ext>
            </a:extLst>
          </p:cNvPr>
          <p:cNvSpPr txBox="1">
            <a:spLocks/>
          </p:cNvSpPr>
          <p:nvPr/>
        </p:nvSpPr>
        <p:spPr>
          <a:xfrm>
            <a:off x="243890" y="1331746"/>
            <a:ext cx="8656217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1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1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wheel : </a:t>
            </a:r>
            <a:r>
              <a:rPr lang="fr-FR" sz="21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Accélère l’installation des packages Python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1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1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pillow : </a:t>
            </a:r>
            <a:r>
              <a:rPr lang="fr-FR" sz="21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Bibliothèque de traitement d’image en Python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1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1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pyarrow : </a:t>
            </a:r>
            <a:r>
              <a:rPr lang="fr-FR" sz="21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Lit les fichiers parquets et les convertit en Dataframe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fr-FR" sz="21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1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boto3 </a:t>
            </a:r>
            <a:r>
              <a:rPr lang="fr-FR" sz="21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+ </a:t>
            </a:r>
            <a:r>
              <a:rPr lang="fr-FR" sz="21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s3fs + fsspec : </a:t>
            </a:r>
            <a:r>
              <a:rPr lang="fr-FR" sz="21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Permettent d’interagir avec Amazon S3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1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1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matplotlib : </a:t>
            </a:r>
            <a:r>
              <a:rPr lang="fr-FR" sz="21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Permet de visualiser les données sur Python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fr-FR" sz="21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380657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3) Environnement Big Data (IAM + S3 + EMR)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Amazon EMR (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Elastic MapReduce) - Machines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7" name="Google Shape;392;p42">
            <a:extLst>
              <a:ext uri="{FF2B5EF4-FFF2-40B4-BE49-F238E27FC236}">
                <a16:creationId xmlns:a16="http://schemas.microsoft.com/office/drawing/2014/main" id="{3AF31CA7-D064-4943-A6BD-AFE9F27D8B6D}"/>
              </a:ext>
            </a:extLst>
          </p:cNvPr>
          <p:cNvSpPr txBox="1">
            <a:spLocks/>
          </p:cNvSpPr>
          <p:nvPr/>
        </p:nvSpPr>
        <p:spPr>
          <a:xfrm>
            <a:off x="4972051" y="1353178"/>
            <a:ext cx="4036436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1 Unité Primaire (Master)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Exécute YARN et HDFS Name Node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1 Unité principale (Core)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Exécute le HDFS Data Node et sert aussi d’unité de tâche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6 Unités de Tâche (Task)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Effectuent uniquement les tâches de calcul parallèle sur les données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4338" name="Picture 2" descr="xaTGZ6J.png">
            <a:extLst>
              <a:ext uri="{FF2B5EF4-FFF2-40B4-BE49-F238E27FC236}">
                <a16:creationId xmlns:a16="http://schemas.microsoft.com/office/drawing/2014/main" id="{67DEE54C-1FD9-4BD1-9522-C76E2C845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26" y="1123064"/>
            <a:ext cx="4394887" cy="3756115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6238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3) Environnement Big Data (IAM + S3 + EMR)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Amazon EMR (</a:t>
            </a:r>
            <a:r>
              <a:rPr lang="en-US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Elastic MapReduce) – Tunnel SSH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7" name="Google Shape;392;p42">
            <a:extLst>
              <a:ext uri="{FF2B5EF4-FFF2-40B4-BE49-F238E27FC236}">
                <a16:creationId xmlns:a16="http://schemas.microsoft.com/office/drawing/2014/main" id="{3AF31CA7-D064-4943-A6BD-AFE9F27D8B6D}"/>
              </a:ext>
            </a:extLst>
          </p:cNvPr>
          <p:cNvSpPr txBox="1">
            <a:spLocks/>
          </p:cNvSpPr>
          <p:nvPr/>
        </p:nvSpPr>
        <p:spPr>
          <a:xfrm>
            <a:off x="200021" y="1088858"/>
            <a:ext cx="8872756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Pour pouvoir ouvrir JupyterHub + SparkUI, un tunnel SSH doit etre créé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On crée une clé SSH (à utiliser lors de la création d’un cluster)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On la sécurise afin que seul l’Administrateur local puisse s’en servir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On autorise le tunnel SSH (port 22) dans AWS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Une fois le cluster créé, on établit la connexion SSH à partir de bash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Pour le navigateur Chrome, l’extension FoxyProxy permet d’utiliser ce tunnel</a:t>
            </a:r>
          </a:p>
        </p:txBody>
      </p:sp>
    </p:spTree>
    <p:extLst>
      <p:ext uri="{BB962C8B-B14F-4D97-AF65-F5344CB8AC3E}">
        <p14:creationId xmlns:p14="http://schemas.microsoft.com/office/powerpoint/2010/main" val="1620646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1) Introduction</a:t>
            </a:r>
          </a:p>
        </p:txBody>
      </p:sp>
      <p:sp>
        <p:nvSpPr>
          <p:cNvPr id="3" name="Google Shape;392;p42">
            <a:extLst>
              <a:ext uri="{FF2B5EF4-FFF2-40B4-BE49-F238E27FC236}">
                <a16:creationId xmlns:a16="http://schemas.microsoft.com/office/drawing/2014/main" id="{BACC42A6-C4A3-E28A-3D08-10445F7A8637}"/>
              </a:ext>
            </a:extLst>
          </p:cNvPr>
          <p:cNvSpPr txBox="1">
            <a:spLocks/>
          </p:cNvSpPr>
          <p:nvPr/>
        </p:nvSpPr>
        <p:spPr>
          <a:xfrm>
            <a:off x="198401" y="1070370"/>
            <a:ext cx="9071265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Start-up : </a:t>
            </a:r>
            <a:r>
              <a:rPr lang="fr-FR" sz="25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« Fruits »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Objectif : </a:t>
            </a:r>
            <a:r>
              <a:rPr lang="fr-FR" sz="25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Création d’une application mobile permettant de reconnaître le nom d’un fruit pris en photo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Travail : </a:t>
            </a:r>
            <a:r>
              <a:rPr lang="fr-FR" sz="25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Compléter un notebook possédant des scripts d’architecture Big Data créés par un alternant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Données : </a:t>
            </a:r>
            <a:r>
              <a:rPr lang="fr-FR" sz="25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22688 images (100p X 100p) + 131 classes (labels)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5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5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5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Rappel de la problématique</a:t>
            </a:r>
            <a:endParaRPr lang="en-US" sz="200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900445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4) Chaîne de traitement des images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Aperçu de la chaîne entière de traitement avec SparkUI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FEFBB8-BEA6-4402-90C7-7B29EC01C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967" y="877723"/>
            <a:ext cx="8533209" cy="391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458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4) Chaîne de traitement des images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DAG SparkUI pour l’extraction des features (Stage 3) 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D88E76-0961-4039-860D-0EDE70652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36" y="939052"/>
            <a:ext cx="2492833" cy="4027140"/>
          </a:xfrm>
          <a:prstGeom prst="rect">
            <a:avLst/>
          </a:prstGeom>
        </p:spPr>
      </p:pic>
      <p:sp>
        <p:nvSpPr>
          <p:cNvPr id="9" name="Google Shape;392;p42">
            <a:extLst>
              <a:ext uri="{FF2B5EF4-FFF2-40B4-BE49-F238E27FC236}">
                <a16:creationId xmlns:a16="http://schemas.microsoft.com/office/drawing/2014/main" id="{43AED9B2-B766-4BA2-99E4-BD3EABD044FE}"/>
              </a:ext>
            </a:extLst>
          </p:cNvPr>
          <p:cNvSpPr txBox="1">
            <a:spLocks/>
          </p:cNvSpPr>
          <p:nvPr/>
        </p:nvSpPr>
        <p:spPr>
          <a:xfrm>
            <a:off x="3105853" y="1082464"/>
            <a:ext cx="5875734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Scan binaryFile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Lit le fichier binaire dérivé des images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WholeStageCodegen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Optimisation Spark SQL. Il combine plusieurs opérations (filter, map…) en une seule fonction pour améliorer les performances et réduire la surcharge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ShuffleQueryStage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Réorganise les données à travers les partitions pour se préparer à l’algorithme Reduce (Stage 5)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8641145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4) Chaîne de traitement des images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Exemple de visualisation SparkUI pour l’extraction des features (Stage 3) 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58AB90-3FA1-4187-98E0-C93CA4EFE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07" y="896774"/>
            <a:ext cx="8763010" cy="3860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67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4) Chaîne de traitement des images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Enregistrement des résultats (Stage 5)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5364" name="Picture 4" descr="https://i.imgur.com/EaFZQ7v.png">
            <a:extLst>
              <a:ext uri="{FF2B5EF4-FFF2-40B4-BE49-F238E27FC236}">
                <a16:creationId xmlns:a16="http://schemas.microsoft.com/office/drawing/2014/main" id="{6CF849AF-BF08-4F62-9E2F-241237DAE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4" y="1262368"/>
            <a:ext cx="6186867" cy="33147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392;p42">
            <a:extLst>
              <a:ext uri="{FF2B5EF4-FFF2-40B4-BE49-F238E27FC236}">
                <a16:creationId xmlns:a16="http://schemas.microsoft.com/office/drawing/2014/main" id="{6762A5E4-4FCD-491D-A1AC-71D063C76EEE}"/>
              </a:ext>
            </a:extLst>
          </p:cNvPr>
          <p:cNvSpPr txBox="1">
            <a:spLocks/>
          </p:cNvSpPr>
          <p:nvPr/>
        </p:nvSpPr>
        <p:spPr>
          <a:xfrm>
            <a:off x="6682978" y="1692506"/>
            <a:ext cx="2251326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6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22688 images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60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6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1280 features par image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60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6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20 parquets</a:t>
            </a:r>
          </a:p>
        </p:txBody>
      </p:sp>
    </p:spTree>
    <p:extLst>
      <p:ext uri="{BB962C8B-B14F-4D97-AF65-F5344CB8AC3E}">
        <p14:creationId xmlns:p14="http://schemas.microsoft.com/office/powerpoint/2010/main" val="15184648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4) Chaîne de traitement des images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Recherche du nombre de composantes principales expliquant 80% de la variance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3DCEA-95B7-483E-B803-502559A33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15" y="1107281"/>
            <a:ext cx="5894213" cy="3832622"/>
          </a:xfrm>
          <a:prstGeom prst="rect">
            <a:avLst/>
          </a:prstGeom>
        </p:spPr>
      </p:pic>
      <p:sp>
        <p:nvSpPr>
          <p:cNvPr id="9" name="Google Shape;392;p42">
            <a:extLst>
              <a:ext uri="{FF2B5EF4-FFF2-40B4-BE49-F238E27FC236}">
                <a16:creationId xmlns:a16="http://schemas.microsoft.com/office/drawing/2014/main" id="{A31BB039-A6F7-4198-B646-9A0E03AC51DC}"/>
              </a:ext>
            </a:extLst>
          </p:cNvPr>
          <p:cNvSpPr txBox="1">
            <a:spLocks/>
          </p:cNvSpPr>
          <p:nvPr/>
        </p:nvSpPr>
        <p:spPr>
          <a:xfrm>
            <a:off x="6247209" y="1878243"/>
            <a:ext cx="2737101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79 composantes principales expliquent 80% de la variance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ACP effectuée avec PySpark ML et SQL</a:t>
            </a:r>
          </a:p>
        </p:txBody>
      </p:sp>
    </p:spTree>
    <p:extLst>
      <p:ext uri="{BB962C8B-B14F-4D97-AF65-F5344CB8AC3E}">
        <p14:creationId xmlns:p14="http://schemas.microsoft.com/office/powerpoint/2010/main" val="38482628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4) Chaîne de traitement des images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Résultats finaux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9" name="Google Shape;392;p42">
            <a:extLst>
              <a:ext uri="{FF2B5EF4-FFF2-40B4-BE49-F238E27FC236}">
                <a16:creationId xmlns:a16="http://schemas.microsoft.com/office/drawing/2014/main" id="{A31BB039-A6F7-4198-B646-9A0E03AC51DC}"/>
              </a:ext>
            </a:extLst>
          </p:cNvPr>
          <p:cNvSpPr txBox="1">
            <a:spLocks/>
          </p:cNvSpPr>
          <p:nvPr/>
        </p:nvSpPr>
        <p:spPr>
          <a:xfrm>
            <a:off x="5525691" y="1031358"/>
            <a:ext cx="3583636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Extraction des features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22688 images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ACP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11344 features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i="1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L'ACP requiert beaucoup de mémoire RAM. Pour remédier à ce problème lié au volume de données, il serait nécessaire d'augmenter le nombre de machines.</a:t>
            </a: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1506" name="Picture 2" descr="https://i.imgur.com/6dfylVw.png">
            <a:extLst>
              <a:ext uri="{FF2B5EF4-FFF2-40B4-BE49-F238E27FC236}">
                <a16:creationId xmlns:a16="http://schemas.microsoft.com/office/drawing/2014/main" id="{EA89FF54-60B0-4254-BC71-A6367D7DC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130" y="1149675"/>
            <a:ext cx="5295253" cy="3629494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68944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4) Chaîne de traitement des images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Résultats finaux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3" name="Picture 2" descr="https://i.imgur.com/4jHHXDk.png">
            <a:extLst>
              <a:ext uri="{FF2B5EF4-FFF2-40B4-BE49-F238E27FC236}">
                <a16:creationId xmlns:a16="http://schemas.microsoft.com/office/drawing/2014/main" id="{3D89D629-CB48-4B53-81A0-346A54A53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1203874"/>
            <a:ext cx="8411766" cy="3284385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764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5) Démonstration script PySpark sur le Cloud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Lien EMR AWS (Serveurs sur Paris)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50AED22E-B9D0-4527-987A-1297100AC603}"/>
              </a:ext>
            </a:extLst>
          </p:cNvPr>
          <p:cNvSpPr txBox="1">
            <a:spLocks/>
          </p:cNvSpPr>
          <p:nvPr/>
        </p:nvSpPr>
        <p:spPr>
          <a:xfrm>
            <a:off x="78581" y="2421168"/>
            <a:ext cx="9569053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1900" noProof="1">
                <a:solidFill>
                  <a:srgbClr val="FFFFFF"/>
                </a:solidFill>
                <a:latin typeface="Catamaran"/>
                <a:cs typeface="Catamaran"/>
                <a:sym typeface="Catamaran"/>
                <a:hlinkClick r:id="rId3"/>
              </a:rPr>
              <a:t>https://eu-west-3.console.aws.amazon.com/emr/home?region=eu-west-3#/clusters</a:t>
            </a:r>
            <a:endParaRPr lang="fr-FR" sz="190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7102888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lang="fr-FR" dirty="0">
                <a:solidFill>
                  <a:srgbClr val="0FE0E0"/>
                </a:solidFill>
              </a:rPr>
              <a:t>6) Synthèse et conclusion</a:t>
            </a:r>
            <a:endParaRPr kumimoji="0" lang="fr-FR" sz="3200" b="1" i="0" u="none" strike="noStrike" kern="0" cap="none" spc="0" normalizeH="0" baseline="0" noProof="0" dirty="0">
              <a:ln>
                <a:noFill/>
              </a:ln>
              <a:solidFill>
                <a:srgbClr val="0FE0E0"/>
              </a:solidFill>
              <a:effectLst/>
              <a:uLnTx/>
              <a:uFillTx/>
              <a:latin typeface="Quantico"/>
              <a:sym typeface="Quantico"/>
            </a:endParaRPr>
          </a:p>
        </p:txBody>
      </p:sp>
      <p:sp>
        <p:nvSpPr>
          <p:cNvPr id="5" name="Google Shape;392;p42">
            <a:extLst>
              <a:ext uri="{FF2B5EF4-FFF2-40B4-BE49-F238E27FC236}">
                <a16:creationId xmlns:a16="http://schemas.microsoft.com/office/drawing/2014/main" id="{CC77A428-91A9-49DB-998B-F8F3D78DE9A5}"/>
              </a:ext>
            </a:extLst>
          </p:cNvPr>
          <p:cNvSpPr txBox="1">
            <a:spLocks/>
          </p:cNvSpPr>
          <p:nvPr/>
        </p:nvSpPr>
        <p:spPr>
          <a:xfrm>
            <a:off x="135622" y="701592"/>
            <a:ext cx="8872756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Synthèse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Map/Reduce à permis la parallélisation des calculs dans plusieurs machines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Hadoop fut le premier framework à se servir de Map/Reduce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Spark est le framework à utiliser pour le machine learning et le data science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AWS (IAM + S3 + EMR) nous propose un service big data complet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SparkUI nous permet de visualiser les détails des calculs distribués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Une extraction de features ainsi qu’une réduction ACP fut appliquée avec Spark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L’enregistrement en parquets nous permet de garder ces résultats dans le S3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La suite?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Modèles de classification: </a:t>
            </a: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SVM, Random Forest…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Visualisation: </a:t>
            </a: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t-SNE en 2D ou 3D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Amélioration des performances: </a:t>
            </a: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80% de la variance sera-t-il suffisant?</a:t>
            </a: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1056534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53;p39">
            <a:extLst>
              <a:ext uri="{FF2B5EF4-FFF2-40B4-BE49-F238E27FC236}">
                <a16:creationId xmlns:a16="http://schemas.microsoft.com/office/drawing/2014/main" id="{34AE4C3A-DB39-077C-22FE-AE87133600F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-6928" y="55418"/>
            <a:ext cx="8825887" cy="514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66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MERCI POUR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4096093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1) Introduction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Présentation des images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8" name="Google Shape;392;p42">
            <a:extLst>
              <a:ext uri="{FF2B5EF4-FFF2-40B4-BE49-F238E27FC236}">
                <a16:creationId xmlns:a16="http://schemas.microsoft.com/office/drawing/2014/main" id="{8C25EA23-6F80-483B-BD84-54EF74E768F2}"/>
              </a:ext>
            </a:extLst>
          </p:cNvPr>
          <p:cNvSpPr txBox="1">
            <a:spLocks/>
          </p:cNvSpPr>
          <p:nvPr/>
        </p:nvSpPr>
        <p:spPr>
          <a:xfrm>
            <a:off x="137679" y="1070859"/>
            <a:ext cx="3159162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Pamplemousse blanc (166 images)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Ananas 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(166 images)</a:t>
            </a: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Orange 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5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(160 images)</a:t>
            </a:r>
            <a:endParaRPr lang="fr-FR" sz="25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5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5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5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1FE127A-4C14-480B-8737-00B9DD57E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571" y="2571750"/>
            <a:ext cx="952500" cy="952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74E1E5F-A7A4-4858-8863-6C2C30945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5240" y="2571750"/>
            <a:ext cx="952500" cy="9525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CC79308-7C56-4D57-903A-0DAAE1D4F7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9063" y="2571750"/>
            <a:ext cx="952500" cy="952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2E452E6-8DD5-45EA-A443-AEA37850D4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3165" y="1106090"/>
            <a:ext cx="952500" cy="952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5D75C10-383C-42CF-B900-CDC0CDB79E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31668" y="1106090"/>
            <a:ext cx="952500" cy="9525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32AAEA8-DE06-443B-9FA5-79158C08AE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35491" y="1106090"/>
            <a:ext cx="952500" cy="9525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14B6F63-2806-49EC-B870-5E6C14361B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2571" y="3986073"/>
            <a:ext cx="952500" cy="9525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5085DCD-10BB-4A5F-B199-8733A5572B8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18569" y="3986073"/>
            <a:ext cx="952500" cy="9525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DD41BA39-08B4-4DED-92D6-3F9A7B3A578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35491" y="3986073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880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2) La révolution Map/Reduce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Exemple Map/Reduce pour le ‘’comptage de mots’’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B4ADFA7C-1987-439C-B3BD-646167DDC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331" y="1064417"/>
            <a:ext cx="5067300" cy="380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83AE1482-9788-4401-A858-0A33B64821D7}"/>
              </a:ext>
            </a:extLst>
          </p:cNvPr>
          <p:cNvSpPr txBox="1">
            <a:spLocks/>
          </p:cNvSpPr>
          <p:nvPr/>
        </p:nvSpPr>
        <p:spPr>
          <a:xfrm>
            <a:off x="5514974" y="895679"/>
            <a:ext cx="3496865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18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SPLIT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18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Sépare notre data en plusieurs sous-ensembles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18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18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MAP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18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Transforme la donnée en une paire (clé,valeur)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18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18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SHUFFLE and SORT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18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Regroupe et trie par clé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18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18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REDUCE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18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Agrège les résultats et renvoie pour chaque clé une valeur unique 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endParaRPr lang="fr-FR" sz="18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18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18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18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567147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2) La révolution Map/Reduce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Hadoop 1.0 (2011)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83AE1482-9788-4401-A858-0A33B64821D7}"/>
              </a:ext>
            </a:extLst>
          </p:cNvPr>
          <p:cNvSpPr txBox="1">
            <a:spLocks/>
          </p:cNvSpPr>
          <p:nvPr/>
        </p:nvSpPr>
        <p:spPr>
          <a:xfrm>
            <a:off x="230171" y="942116"/>
            <a:ext cx="8969407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4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Data locality: </a:t>
            </a:r>
            <a:r>
              <a:rPr lang="fr-FR" sz="24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Optimisation des transferts disques et réseaux en limitant les déplacements de données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4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4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Scalability: </a:t>
            </a:r>
            <a:r>
              <a:rPr lang="fr-FR" sz="24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Permet d'adapter la puissance au besoin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4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4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Embracing failure: </a:t>
            </a:r>
            <a:r>
              <a:rPr lang="fr-FR" sz="24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Doit avoir une tolérance aux pannes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4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4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Architecture: </a:t>
            </a:r>
            <a:r>
              <a:rPr lang="fr-FR" sz="24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HDFS (Hadoop Distributed File System) + MapReduce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4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4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Language: </a:t>
            </a:r>
            <a:r>
              <a:rPr lang="fr-FR" sz="24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Java (Autres langages avec Hadoop Streaming)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4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4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4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4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3073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2) La révolution Map/Reduce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Hadoop 1.0 (2011) – HDFS (Hadoop Distributed File System)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3C9616C2-06AD-489F-A290-C529F2CBC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744" y="1178719"/>
            <a:ext cx="5229759" cy="368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392;p42">
            <a:extLst>
              <a:ext uri="{FF2B5EF4-FFF2-40B4-BE49-F238E27FC236}">
                <a16:creationId xmlns:a16="http://schemas.microsoft.com/office/drawing/2014/main" id="{12D10643-C9A3-4C27-89C1-5FA867B83D07}"/>
              </a:ext>
            </a:extLst>
          </p:cNvPr>
          <p:cNvSpPr txBox="1">
            <a:spLocks/>
          </p:cNvSpPr>
          <p:nvPr/>
        </p:nvSpPr>
        <p:spPr>
          <a:xfrm>
            <a:off x="5507832" y="1113563"/>
            <a:ext cx="3536371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Name Node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Stocke la localisation de chaque bloc dans le cluster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Secondary Name node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Node de secours en cas de défaillance du nœud maître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Data node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Gèrent les opérations de stockage (création, suppression et réplication de blocs)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731030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2) La révolution Map/Reduce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Hadoop 1.0 (2011) – MapReduce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7" name="Google Shape;392;p42">
            <a:extLst>
              <a:ext uri="{FF2B5EF4-FFF2-40B4-BE49-F238E27FC236}">
                <a16:creationId xmlns:a16="http://schemas.microsoft.com/office/drawing/2014/main" id="{12D10643-C9A3-4C27-89C1-5FA867B83D07}"/>
              </a:ext>
            </a:extLst>
          </p:cNvPr>
          <p:cNvSpPr txBox="1">
            <a:spLocks/>
          </p:cNvSpPr>
          <p:nvPr/>
        </p:nvSpPr>
        <p:spPr>
          <a:xfrm>
            <a:off x="5639991" y="1724355"/>
            <a:ext cx="3536371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Job Tracker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Orchestre les traitements et s’assure du bon déroulement des tâches (heartbeat)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0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Task Tracker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Unité de calcul du cluster</a:t>
            </a:r>
          </a:p>
        </p:txBody>
      </p:sp>
      <p:pic>
        <p:nvPicPr>
          <p:cNvPr id="4098" name="Picture 2" descr="Image">
            <a:extLst>
              <a:ext uri="{FF2B5EF4-FFF2-40B4-BE49-F238E27FC236}">
                <a16:creationId xmlns:a16="http://schemas.microsoft.com/office/drawing/2014/main" id="{4D4C8FFE-A39A-4F64-A30A-E737ED437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42" y="939052"/>
            <a:ext cx="5404245" cy="4053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3267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2) La révolution Map/Reduce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Hadoop 2.0 (2012)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7" name="Google Shape;392;p42">
            <a:extLst>
              <a:ext uri="{FF2B5EF4-FFF2-40B4-BE49-F238E27FC236}">
                <a16:creationId xmlns:a16="http://schemas.microsoft.com/office/drawing/2014/main" id="{12D10643-C9A3-4C27-89C1-5FA867B83D07}"/>
              </a:ext>
            </a:extLst>
          </p:cNvPr>
          <p:cNvSpPr txBox="1">
            <a:spLocks/>
          </p:cNvSpPr>
          <p:nvPr/>
        </p:nvSpPr>
        <p:spPr>
          <a:xfrm>
            <a:off x="408384" y="3999638"/>
            <a:ext cx="8471297" cy="2018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YARN (Yet Another Ressource Negociator)</a:t>
            </a: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 </a:t>
            </a:r>
          </a:p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Permet que des tâches autres que Map/Reduce peuvent s’effectuer</a:t>
            </a:r>
          </a:p>
        </p:txBody>
      </p:sp>
      <p:pic>
        <p:nvPicPr>
          <p:cNvPr id="5122" name="Picture 2" descr="Image">
            <a:extLst>
              <a:ext uri="{FF2B5EF4-FFF2-40B4-BE49-F238E27FC236}">
                <a16:creationId xmlns:a16="http://schemas.microsoft.com/office/drawing/2014/main" id="{6AAA77B3-D0A9-4F18-8E6A-05450D6C4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071" y="939052"/>
            <a:ext cx="6096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404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3;p39">
            <a:extLst>
              <a:ext uri="{FF2B5EF4-FFF2-40B4-BE49-F238E27FC236}">
                <a16:creationId xmlns:a16="http://schemas.microsoft.com/office/drawing/2014/main" id="{BED7C594-37D0-AB6F-4291-059C8C31A994}"/>
              </a:ext>
            </a:extLst>
          </p:cNvPr>
          <p:cNvSpPr txBox="1">
            <a:spLocks/>
          </p:cNvSpPr>
          <p:nvPr/>
        </p:nvSpPr>
        <p:spPr>
          <a:xfrm>
            <a:off x="0" y="-113886"/>
            <a:ext cx="91440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Quantico"/>
              <a:buNone/>
              <a:defRPr sz="3200" b="1" i="0" u="none" strike="noStrike" cap="non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buClr>
                <a:srgbClr val="FFFFFF"/>
              </a:buClr>
              <a:buSzPts val="5200"/>
              <a:defRPr/>
            </a:pPr>
            <a:r>
              <a:rPr kumimoji="0" lang="fr-FR" sz="3200" b="1" i="0" u="none" strike="noStrike" kern="0" cap="none" spc="0" normalizeH="0" baseline="0" noProof="0" dirty="0">
                <a:ln>
                  <a:noFill/>
                </a:ln>
                <a:solidFill>
                  <a:srgbClr val="0FE0E0"/>
                </a:solidFill>
                <a:effectLst/>
                <a:uLnTx/>
                <a:uFillTx/>
                <a:latin typeface="Quantico"/>
                <a:sym typeface="Quantico"/>
              </a:rPr>
              <a:t>2) La révolution Map/Reduce</a:t>
            </a:r>
          </a:p>
        </p:txBody>
      </p:sp>
      <p:sp>
        <p:nvSpPr>
          <p:cNvPr id="2" name="Google Shape;392;p42">
            <a:extLst>
              <a:ext uri="{FF2B5EF4-FFF2-40B4-BE49-F238E27FC236}">
                <a16:creationId xmlns:a16="http://schemas.microsoft.com/office/drawing/2014/main" id="{E97272AC-DD1B-4CC0-B087-8A98684C4059}"/>
              </a:ext>
            </a:extLst>
          </p:cNvPr>
          <p:cNvSpPr txBox="1">
            <a:spLocks/>
          </p:cNvSpPr>
          <p:nvPr/>
        </p:nvSpPr>
        <p:spPr>
          <a:xfrm>
            <a:off x="-6929" y="461068"/>
            <a:ext cx="9144000" cy="4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sz="2000" noProof="1">
                <a:solidFill>
                  <a:schemeClr val="accent2"/>
                </a:solidFill>
                <a:latin typeface="Catamaran"/>
                <a:cs typeface="Catamaran"/>
                <a:sym typeface="Catamaran"/>
              </a:rPr>
              <a:t>Spark (2014)</a:t>
            </a:r>
            <a:endParaRPr lang="en-US" sz="20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0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7" name="Google Shape;392;p42">
            <a:extLst>
              <a:ext uri="{FF2B5EF4-FFF2-40B4-BE49-F238E27FC236}">
                <a16:creationId xmlns:a16="http://schemas.microsoft.com/office/drawing/2014/main" id="{12D10643-C9A3-4C27-89C1-5FA867B83D07}"/>
              </a:ext>
            </a:extLst>
          </p:cNvPr>
          <p:cNvSpPr txBox="1">
            <a:spLocks/>
          </p:cNvSpPr>
          <p:nvPr/>
        </p:nvSpPr>
        <p:spPr>
          <a:xfrm>
            <a:off x="182380" y="903333"/>
            <a:ext cx="8765381" cy="2018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ctr">
              <a:buClr>
                <a:srgbClr val="FFFFFF"/>
              </a:buClr>
              <a:buSzPts val="1600"/>
              <a:defRPr/>
            </a:pPr>
            <a:r>
              <a:rPr lang="fr-FR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Spark est un framework qui tend à corriger les limites de Hadoop 2.0</a:t>
            </a:r>
            <a:endParaRPr lang="fr-FR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  <p:sp>
        <p:nvSpPr>
          <p:cNvPr id="6" name="Google Shape;392;p42">
            <a:extLst>
              <a:ext uri="{FF2B5EF4-FFF2-40B4-BE49-F238E27FC236}">
                <a16:creationId xmlns:a16="http://schemas.microsoft.com/office/drawing/2014/main" id="{8711BCF8-6291-42A7-98CF-B42647D4CA63}"/>
              </a:ext>
            </a:extLst>
          </p:cNvPr>
          <p:cNvSpPr txBox="1">
            <a:spLocks/>
          </p:cNvSpPr>
          <p:nvPr/>
        </p:nvSpPr>
        <p:spPr>
          <a:xfrm>
            <a:off x="146660" y="1802932"/>
            <a:ext cx="9008483" cy="37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2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tamaran"/>
              <a:buNone/>
              <a:defRPr sz="1500" b="0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3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Vitesse: </a:t>
            </a:r>
            <a:r>
              <a:rPr lang="fr-FR" sz="23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Spark utilise la RAM (~100X plus rapide que sur le disque dur)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3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3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Adapté au machine learning: </a:t>
            </a:r>
            <a:r>
              <a:rPr lang="fr-FR" sz="23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Grâce aux packages SQL, MLlib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3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3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Plus facile: </a:t>
            </a:r>
            <a:r>
              <a:rPr lang="fr-FR" sz="23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Grâce aux abstractions RDD + DataFrames Spark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3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r>
              <a:rPr lang="fr-FR" sz="230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Meilleure compatibilité: </a:t>
            </a:r>
            <a:r>
              <a:rPr lang="fr-FR" sz="2300" b="0" noProof="1">
                <a:solidFill>
                  <a:srgbClr val="FFFFFF"/>
                </a:solidFill>
                <a:latin typeface="Catamaran"/>
                <a:cs typeface="Catamaran"/>
                <a:sym typeface="Catamaran"/>
              </a:rPr>
              <a:t>Spark marche avec n’importe quel type de BDD</a:t>
            </a: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fr-FR" sz="2300" b="0" noProof="1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0" indent="0" algn="l">
              <a:buClr>
                <a:srgbClr val="FFFFFF"/>
              </a:buClr>
              <a:buSzPts val="1600"/>
              <a:defRPr/>
            </a:pPr>
            <a:endParaRPr lang="en-US" sz="230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3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  <a:p>
            <a:pPr marL="342900" indent="-342900" algn="l">
              <a:buClr>
                <a:srgbClr val="FFFFFF"/>
              </a:buClr>
              <a:buSzPts val="1600"/>
              <a:buFontTx/>
              <a:buChar char="-"/>
              <a:defRPr/>
            </a:pPr>
            <a:endParaRPr lang="en-US" sz="2300" b="0" dirty="0">
              <a:solidFill>
                <a:srgbClr val="FFFFFF"/>
              </a:solidFill>
              <a:latin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218429640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 &amp; Mathematics Major for College: Data Management Technology by Slidesgo">
  <a:themeElements>
    <a:clrScheme name="Simple Light">
      <a:dk1>
        <a:srgbClr val="161616"/>
      </a:dk1>
      <a:lt1>
        <a:srgbClr val="FFFFFF"/>
      </a:lt1>
      <a:dk2>
        <a:srgbClr val="0D008E"/>
      </a:dk2>
      <a:lt2>
        <a:srgbClr val="0FE0E0"/>
      </a:lt2>
      <a:accent1>
        <a:srgbClr val="2C4ED7"/>
      </a:accent1>
      <a:accent2>
        <a:srgbClr val="50FFB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5045</TotalTime>
  <Words>1436</Words>
  <Application>Microsoft Office PowerPoint</Application>
  <PresentationFormat>On-screen Show (16:9)</PresentationFormat>
  <Paragraphs>237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Teko</vt:lpstr>
      <vt:lpstr>Arial</vt:lpstr>
      <vt:lpstr>Quantico</vt:lpstr>
      <vt:lpstr>Bebas Neue</vt:lpstr>
      <vt:lpstr>Catamaran</vt:lpstr>
      <vt:lpstr>Computer Science &amp; Mathematics Major for College: Data Management Technology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SCIENCE &amp; MATHEMATICS MAJOR FOR COLLEGE:</dc:title>
  <dc:creator>Utilisateur</dc:creator>
  <cp:lastModifiedBy>Home</cp:lastModifiedBy>
  <cp:revision>442</cp:revision>
  <dcterms:modified xsi:type="dcterms:W3CDTF">2023-10-11T03:35:06Z</dcterms:modified>
</cp:coreProperties>
</file>